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07" r:id="rId5"/>
    <p:sldId id="308" r:id="rId6"/>
    <p:sldId id="310" r:id="rId7"/>
    <p:sldId id="343" r:id="rId8"/>
    <p:sldId id="344" r:id="rId9"/>
    <p:sldId id="345" r:id="rId10"/>
    <p:sldId id="311" r:id="rId11"/>
    <p:sldId id="317" r:id="rId12"/>
    <p:sldId id="318" r:id="rId13"/>
    <p:sldId id="346" r:id="rId14"/>
    <p:sldId id="321" r:id="rId15"/>
    <p:sldId id="324" r:id="rId16"/>
    <p:sldId id="323" r:id="rId17"/>
    <p:sldId id="340" r:id="rId18"/>
    <p:sldId id="341" r:id="rId19"/>
    <p:sldId id="342" r:id="rId20"/>
    <p:sldId id="320" r:id="rId21"/>
    <p:sldId id="334" r:id="rId22"/>
    <p:sldId id="322" r:id="rId23"/>
    <p:sldId id="316" r:id="rId24"/>
    <p:sldId id="336" r:id="rId25"/>
    <p:sldId id="297" r:id="rId26"/>
    <p:sldId id="304" r:id="rId27"/>
    <p:sldId id="299" r:id="rId28"/>
    <p:sldId id="301" r:id="rId29"/>
    <p:sldId id="302" r:id="rId30"/>
    <p:sldId id="303" r:id="rId31"/>
    <p:sldId id="305" r:id="rId32"/>
    <p:sldId id="326" r:id="rId33"/>
    <p:sldId id="329" r:id="rId34"/>
    <p:sldId id="330" r:id="rId35"/>
    <p:sldId id="331" r:id="rId36"/>
    <p:sldId id="332" r:id="rId37"/>
    <p:sldId id="33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Защита" id="{64621b03-83c9-4b83-b0c7-9301544b5640}">
          <p14:sldIdLst>
            <p14:sldId id="256"/>
            <p14:sldId id="307"/>
            <p14:sldId id="308"/>
            <p14:sldId id="310"/>
            <p14:sldId id="343"/>
            <p14:sldId id="344"/>
            <p14:sldId id="345"/>
            <p14:sldId id="311"/>
            <p14:sldId id="317"/>
            <p14:sldId id="318"/>
            <p14:sldId id="346"/>
            <p14:sldId id="321"/>
            <p14:sldId id="324"/>
            <p14:sldId id="323"/>
            <p14:sldId id="340"/>
            <p14:sldId id="341"/>
            <p14:sldId id="342"/>
            <p14:sldId id="320"/>
            <p14:sldId id="334"/>
            <p14:sldId id="322"/>
            <p14:sldId id="316"/>
            <p14:sldId id="336"/>
          </p14:sldIdLst>
        </p14:section>
        <p14:section name="Скриншоты макет" id="{d8c205ae-69df-41fd-a5bb-45f77dc63ca1}">
          <p14:sldIdLst/>
        </p14:section>
        <p14:section name="Скриншоты сайт" id="{d115329f-7632-4faa-b003-fe2e4306d52c}">
          <p14:sldIdLst>
            <p14:sldId id="297"/>
            <p14:sldId id="304"/>
            <p14:sldId id="299"/>
            <p14:sldId id="301"/>
            <p14:sldId id="302"/>
            <p14:sldId id="303"/>
            <p14:sldId id="305"/>
          </p14:sldIdLst>
        </p14:section>
        <p14:section name="Тестирование" id="{fae9efab-3177-4450-96eb-27f14744486e}">
          <p14:sldIdLst>
            <p14:sldId id="326"/>
            <p14:sldId id="329"/>
            <p14:sldId id="330"/>
            <p14:sldId id="331"/>
            <p14:sldId id="332"/>
          </p14:sldIdLst>
        </p14:section>
        <p14:section name="Блок-схемы" id="{50781ceb-2670-4e75-bbd0-a8d68bb22e06}">
          <p14:sldIdLst>
            <p14:sldId id="33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9"/>
    <p:restoredTop sz="95859"/>
  </p:normalViewPr>
  <p:slideViewPr>
    <p:cSldViewPr snapToGrid="0" snapToObjects="1">
      <p:cViewPr varScale="1">
        <p:scale>
          <a:sx n="109" d="100"/>
          <a:sy n="109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B02B9-3445-C045-A843-361902E3A70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0C206-CD21-074C-9F94-2665AA1C7AC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543" y="1252992"/>
            <a:ext cx="5413828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543" y="3732667"/>
            <a:ext cx="5413828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0541-ABC9-2C44-9189-99D5F9EAAEA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3D19-E30C-6840-B21B-B586F868CD8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course-project-six-gamma.vercel.app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2" Type="http://schemas.openxmlformats.org/officeDocument/2006/relationships/image" Target="../media/image24.png"/><Relationship Id="rId1" Type="http://schemas.openxmlformats.org/officeDocument/2006/relationships/hyperlink" Target="https://course-project-six-gamma.vercel.app/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.xml"/><Relationship Id="rId2" Type="http://schemas.openxmlformats.org/officeDocument/2006/relationships/image" Target="../media/image25.png"/><Relationship Id="rId1" Type="http://schemas.openxmlformats.org/officeDocument/2006/relationships/hyperlink" Target="https://course-project-six-gamma.vercel.app/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.xml"/><Relationship Id="rId2" Type="http://schemas.openxmlformats.org/officeDocument/2006/relationships/image" Target="../media/image26.png"/><Relationship Id="rId1" Type="http://schemas.openxmlformats.org/officeDocument/2006/relationships/hyperlink" Target="https://course-project-six-gamma.vercel.ap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hyperlink" Target="https://course-project-six-gamma.vercel.app/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2.xml"/><Relationship Id="rId2" Type="http://schemas.openxmlformats.org/officeDocument/2006/relationships/image" Target="../media/image31.png"/><Relationship Id="rId1" Type="http://schemas.openxmlformats.org/officeDocument/2006/relationships/hyperlink" Target="https://course-project-six-gamma.vercel.app/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3.xml"/><Relationship Id="rId2" Type="http://schemas.openxmlformats.org/officeDocument/2006/relationships/image" Target="../media/image32.png"/><Relationship Id="rId1" Type="http://schemas.openxmlformats.org/officeDocument/2006/relationships/hyperlink" Target="https://course-project-six-gamma.vercel.app/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4.xml"/><Relationship Id="rId2" Type="http://schemas.openxmlformats.org/officeDocument/2006/relationships/image" Target="../media/image33.png"/><Relationship Id="rId1" Type="http://schemas.openxmlformats.org/officeDocument/2006/relationships/hyperlink" Target="https://course-project-six-gamma.vercel.app/" TargetMode="Externa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.xml"/><Relationship Id="rId2" Type="http://schemas.openxmlformats.org/officeDocument/2006/relationships/image" Target="../media/image34.png"/><Relationship Id="rId1" Type="http://schemas.openxmlformats.org/officeDocument/2006/relationships/hyperlink" Target="https://course-project-six-gamma.vercel.app/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6.xml"/><Relationship Id="rId2" Type="http://schemas.openxmlformats.org/officeDocument/2006/relationships/image" Target="../media/image35.png"/><Relationship Id="rId1" Type="http://schemas.openxmlformats.org/officeDocument/2006/relationships/hyperlink" Target="https://course-project-six-gamma.vercel.app/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7.xml"/><Relationship Id="rId2" Type="http://schemas.openxmlformats.org/officeDocument/2006/relationships/image" Target="../media/image36.png"/><Relationship Id="rId1" Type="http://schemas.openxmlformats.org/officeDocument/2006/relationships/hyperlink" Target="https://course-project-six-gamma.vercel.app/" TargetMode="Externa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8.xml"/><Relationship Id="rId2" Type="http://schemas.openxmlformats.org/officeDocument/2006/relationships/image" Target="../media/image37.png"/><Relationship Id="rId1" Type="http://schemas.openxmlformats.org/officeDocument/2006/relationships/hyperlink" Target="https://course-project-six-gamma.vercel.ap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hyperlink" Target="https://www.figma.com/design/rGpJapzsLUhX3vNdqhybbI/socbook?node-id=2-7&amp;p=f&amp;t=B963MaMf0tdlIaBi-0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https://www.figma.com/design/rGpJapzsLUhX3vNdqhybbI/socbook?node-id=2-7&amp;p=f&amp;t=B963MaMf0tdlIaBi-0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s://www.figma.com/design/rGpJapzsLUhX3vNdqhybbI/socbook?node-id=2-7&amp;p=f&amp;t=B963MaMf0tdlIaBi-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124" y="2235048"/>
            <a:ext cx="5413828" cy="2387600"/>
          </a:xfrm>
        </p:spPr>
        <p:txBody>
          <a:bodyPr>
            <a:noAutofit/>
          </a:bodyPr>
          <a:lstStyle/>
          <a:p>
            <a:pPr algn="l"/>
            <a:r>
              <a:rPr lang="en-US" altLang="en-US" sz="3600" b="1" dirty="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3600" b="1" dirty="0">
                <a:latin typeface="Segoe UI" panose="020B0502040204020203" charset="0"/>
                <a:cs typeface="Segoe UI" panose="020B0502040204020203" charset="0"/>
              </a:rPr>
              <a:t>КЛИЕНТСКОЙ</a:t>
            </a:r>
            <a: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3600" b="1" dirty="0">
                <a:latin typeface="Segoe UI" panose="020B0502040204020203" charset="0"/>
                <a:cs typeface="Segoe UI" panose="020B0502040204020203" charset="0"/>
              </a:rPr>
              <a:t>ЧАСТИ</a:t>
            </a:r>
            <a: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3600" b="1" dirty="0">
                <a:latin typeface="Segoe UI" panose="020B0502040204020203" charset="0"/>
                <a:cs typeface="Segoe UI" panose="020B0502040204020203" charset="0"/>
              </a:rPr>
              <a:t>ВЕБСАЙТА</a:t>
            </a:r>
            <a: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3600" b="1" dirty="0">
                <a:latin typeface="Segoe UI" panose="020B0502040204020203" charset="0"/>
                <a:cs typeface="Segoe UI" panose="020B0502040204020203" charset="0"/>
              </a:rPr>
              <a:t>НА</a:t>
            </a:r>
            <a: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  <a:t> REACT.JS </a:t>
            </a:r>
            <a:br>
              <a:rPr lang="en-US" altLang="ru-RU" sz="3600" b="1" dirty="0">
                <a:latin typeface="Segoe UI" panose="020B0502040204020203" charset="0"/>
                <a:cs typeface="Segoe UI" panose="020B0502040204020203" charset="0"/>
              </a:rPr>
            </a:br>
            <a:r>
              <a:rPr lang="en-US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ДЛЯ</a:t>
            </a:r>
            <a:r>
              <a:rPr lang="en-US" altLang="ru-RU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КОМПАНИИ</a:t>
            </a:r>
            <a:r>
              <a:rPr lang="en-US" altLang="ru-RU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 "</a:t>
            </a:r>
            <a:r>
              <a:rPr lang="en-US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АКТИВ</a:t>
            </a:r>
            <a:r>
              <a:rPr lang="en-US" altLang="ru-RU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  <a:sym typeface="+mn-ea"/>
              </a:rPr>
              <a:t>"</a:t>
            </a:r>
            <a:endParaRPr lang="en-US" altLang="ru-RU" sz="28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6489700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>
                <a:latin typeface="Segoe UI" panose="020B0502040204020203" charset="0"/>
                <a:cs typeface="Segoe UI" panose="020B0502040204020203" charset="0"/>
                <a:hlinkClick r:id="rId1" action="ppaction://hlinkfile"/>
              </a:rPr>
              <a:t>SOCBOOK</a:t>
            </a:r>
            <a:endParaRPr lang="en-US" altLang="ru-RU" b="1">
              <a:latin typeface="Segoe UI" panose="020B0502040204020203" charset="0"/>
              <a:cs typeface="Segoe UI" panose="020B0502040204020203" charset="0"/>
              <a:hlinkClick r:id="rId1" action="ppaction://hlinkfil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0" y="0"/>
            <a:ext cx="12192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Министерство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науки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высшего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образования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Российской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Федерации</a:t>
            </a:r>
            <a:endParaRPr lang="en-US" altLang="en-US">
              <a:latin typeface="Segoe UI" panose="020B0502040204020203" charset="0"/>
              <a:cs typeface="Segoe UI" panose="020B0502040204020203" charset="0"/>
            </a:endParaRPr>
          </a:p>
          <a:p>
            <a:pPr algn="ctr"/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Федеральное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государственное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бюджетное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образовательное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учреждение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высшего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образования</a:t>
            </a:r>
            <a:endParaRPr lang="en-US" altLang="en-US">
              <a:latin typeface="Segoe UI" panose="020B0502040204020203" charset="0"/>
              <a:cs typeface="Segoe UI" panose="020B0502040204020203" charset="0"/>
            </a:endParaRPr>
          </a:p>
          <a:p>
            <a:pPr algn="ctr"/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«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Новгородский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государственный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университет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имени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Ярослава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Мудрого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»</a:t>
            </a:r>
            <a:endParaRPr lang="en-US" altLang="en-US">
              <a:latin typeface="Segoe UI" panose="020B0502040204020203" charset="0"/>
              <a:cs typeface="Segoe UI" panose="020B0502040204020203" charset="0"/>
            </a:endParaRPr>
          </a:p>
          <a:p>
            <a:pPr algn="ctr"/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ПОЛИТЕХНИЧ</a:t>
            </a:r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Е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СКИЙ</a:t>
            </a:r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>
                <a:latin typeface="Segoe UI" panose="020B0502040204020203" charset="0"/>
                <a:cs typeface="Segoe UI" panose="020B0502040204020203" charset="0"/>
              </a:rPr>
              <a:t>ИНСТИТУТ</a:t>
            </a:r>
            <a:endParaRPr lang="en-US" altLang="en-US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128000" y="57734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ru-RU">
                <a:latin typeface="Segoe UI" panose="020B0502040204020203" charset="0"/>
                <a:cs typeface="Segoe UI" panose="020B0502040204020203" charset="0"/>
              </a:rPr>
              <a:t>Выполнил: Михайлов Роман, 3091</a:t>
            </a:r>
            <a:br>
              <a:rPr lang="ru-RU" altLang="ru-RU">
                <a:latin typeface="Segoe UI" panose="020B0502040204020203" charset="0"/>
                <a:cs typeface="Segoe UI" panose="020B0502040204020203" charset="0"/>
              </a:rPr>
            </a:br>
            <a:r>
              <a:rPr lang="ru-RU" altLang="ru-RU">
                <a:latin typeface="Segoe UI" panose="020B0502040204020203" charset="0"/>
                <a:cs typeface="Segoe UI" panose="020B0502040204020203" charset="0"/>
              </a:rPr>
              <a:t>Руководитель: И. Ю. Кулаков</a:t>
            </a:r>
            <a:endParaRPr lang="ru-RU" altLang="ru-RU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063365" y="6489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>
                <a:latin typeface="Segoe UI" panose="020B0502040204020203" charset="0"/>
                <a:cs typeface="Segoe UI" panose="020B0502040204020203" charset="0"/>
              </a:rPr>
              <a:t>2025</a:t>
            </a:r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 год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  <a:sym typeface="+mn-ea"/>
              </a:rPr>
              <a:t>Средства разработки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10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Были использованы: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Vite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 —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инструмент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сборки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React-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прилож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е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ний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npm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 —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пакетный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менеджер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установки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обновления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удаления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управления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зависимостями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4" name="Изображение 3" descr="v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50" y="4498340"/>
            <a:ext cx="2273300" cy="2240915"/>
          </a:xfrm>
          <a:prstGeom prst="rect">
            <a:avLst/>
          </a:prstGeom>
        </p:spPr>
      </p:pic>
      <p:pic>
        <p:nvPicPr>
          <p:cNvPr id="11" name="Изображение 10" descr="n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740" y="4856480"/>
            <a:ext cx="3484880" cy="135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  <a:sym typeface="+mn-ea"/>
              </a:rPr>
              <a:t>Разработка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11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968375" y="1636395"/>
            <a:ext cx="5834380" cy="358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Для автоматизации создания файлов исходного кода компонентов и тестов для них был написан скрипт на </a:t>
            </a:r>
            <a:r>
              <a:rPr lang="en-US" sz="2800">
                <a:latin typeface="Segoe UI" panose="020B0502040204020203" charset="0"/>
                <a:cs typeface="Segoe UI" panose="020B0502040204020203" charset="0"/>
              </a:rPr>
              <a:t>Bash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 Он</a:t>
            </a:r>
            <a:r>
              <a:rPr lang="en-US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создаёт директорию и необходимые файлы, а в файл тестов вставляется базовый тестирующий код.</a:t>
            </a:r>
            <a:endParaRPr 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10" y="346075"/>
            <a:ext cx="4557395" cy="61614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5295265"/>
            <a:ext cx="2101850" cy="9144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210685" y="6180455"/>
            <a:ext cx="259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Пример выполнения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endParaRPr lang="en-US" altLang="ru-RU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12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В ходе разработки были реализованы базовые компоненты, используемые в профилях, страницах организаций и ленте новостей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br>
              <a:rPr lang="en-US" altLang="ru-RU" sz="2800">
                <a:latin typeface="Segoe UI" panose="020B0502040204020203" charset="0"/>
                <a:cs typeface="Segoe UI" panose="020B0502040204020203" charset="0"/>
              </a:rPr>
            </a:br>
            <a:r>
              <a:rPr lang="ru-RU" altLang="ru-RU" sz="2800">
                <a:latin typeface="Segoe UI" panose="020B0502040204020203" charset="0"/>
                <a:cs typeface="Segoe UI" panose="020B0502040204020203" charset="0"/>
              </a:rPr>
              <a:t>где 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&lt;Type&gt; </a:t>
            </a:r>
            <a:r>
              <a:rPr lang="ru-RU" altLang="ru-RU" sz="2800">
                <a:latin typeface="Segoe UI" panose="020B0502040204020203" charset="0"/>
                <a:cs typeface="Segoe UI" panose="020B0502040204020203" charset="0"/>
              </a:rPr>
              <a:t>это один из видов записей 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Photo, Video, Post: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 TypeItem;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 TypeRow;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 TypeSlider.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8" name="Изображение 7" descr="TypeComponen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10" y="3366135"/>
            <a:ext cx="5897880" cy="322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endParaRPr lang="en-US" altLang="ru-RU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13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Был создан </a:t>
            </a:r>
            <a:r>
              <a:rPr lang="en-US" sz="2800">
                <a:latin typeface="Segoe UI" panose="020B0502040204020203" charset="0"/>
                <a:cs typeface="Segoe UI" panose="020B0502040204020203" charset="0"/>
              </a:rPr>
              <a:t>ListItem, 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представляющий собой</a:t>
            </a:r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 универсальный компонент, который создает список из компонентов одного типа, например, </a:t>
            </a:r>
            <a:r>
              <a:rPr lang="en-US" sz="2800">
                <a:latin typeface="Segoe UI" panose="020B0502040204020203" charset="0"/>
                <a:cs typeface="Segoe UI" panose="020B0502040204020203" charset="0"/>
              </a:rPr>
              <a:t>Friends, Requests, Chats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7" name="Изображение 6" descr="ListIt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415" y="3004185"/>
            <a:ext cx="5102225" cy="327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endParaRPr lang="en-US" altLang="ru-RU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3035"/>
          <a:ext cx="11813540" cy="385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14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5245735" y="1274445"/>
            <a:ext cx="6517005" cy="4902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sz="2800">
                <a:latin typeface="Segoe UI" panose="020B0502040204020203" charset="0"/>
                <a:cs typeface="Segoe UI" panose="020B0502040204020203" charset="0"/>
              </a:rPr>
              <a:t>На основе этих компонентов были созданы страницы сайта. Все компоненты импортируются в </a:t>
            </a:r>
            <a:r>
              <a:rPr lang="en-US" sz="2800">
                <a:latin typeface="Segoe UI" panose="020B0502040204020203" charset="0"/>
                <a:cs typeface="Segoe UI" panose="020B0502040204020203" charset="0"/>
              </a:rPr>
              <a:t>App, 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это компонент, в котором реализован переход между страницами, без перезагрузки, при помощи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ReactRouter</a:t>
            </a:r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6" name="Изображение 5" descr="Схема приложени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0" y="1273175"/>
            <a:ext cx="3538220" cy="490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083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" y="737870"/>
            <a:ext cx="10257790" cy="576961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Главная страница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15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Снимок экрана 2025-05-08 121159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738505"/>
            <a:ext cx="10256520" cy="577659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Мой профиль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2" name="Таблица 1"/>
          <p:cNvGraphicFramePr/>
          <p:nvPr>
            <p:custDataLst>
              <p:tags r:id="rId3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16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42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49935"/>
            <a:ext cx="10235565" cy="575754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Друзья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17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Тестирование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18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Для написанного кода было выполнено тестирование: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- проведено 5 тест-кейсов (ручное тестирование)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- написано 28 модульных тестов (автоматическое тестирование)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Для создания модульных тестов была использована среда тестирования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Vitest</a:t>
            </a:r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4" name="Изображение 3" descr="vite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0" y="3886835"/>
            <a:ext cx="2971165" cy="2971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Результат модульного тестирования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5" name="Изображение 5" descr="{8E05233D-B619-44B1-968F-2FA979FD1200}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0060" y="1418590"/>
            <a:ext cx="8691245" cy="4966970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19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499860"/>
          <a:ext cx="11813540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86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Текстовое поле 4"/>
          <p:cNvSpPr txBox="1"/>
          <p:nvPr/>
        </p:nvSpPr>
        <p:spPr>
          <a:xfrm>
            <a:off x="132080" y="101600"/>
            <a:ext cx="4684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Постановка задачи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Цель: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пользовательского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интерфейса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вебсайта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«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socbook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»</a:t>
            </a:r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Задачи: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 проведение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анализа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существующих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решений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технологий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реализации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 разработка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удобного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пользовательского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интерфейса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дизайна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создание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макета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основе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разработанного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дизайна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 написание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програмного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кода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, </a:t>
            </a:r>
            <a:r>
              <a:rPr lang="ru-RU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основываясь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создан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ном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макет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 тестирование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разработанного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интерфейса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 подготовка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  <a:sym typeface="+mn-ea"/>
              </a:rPr>
              <a:t>документации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  <a:sym typeface="+mn-ea"/>
              </a:rPr>
              <a:t>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Заключение</a:t>
            </a:r>
            <a:endParaRPr lang="en-US" altLang="ru-RU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20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рамках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курсового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проекта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была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разработана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клиентская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часть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вебсайта «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socbook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» 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компании «Актив»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Она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направлен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создание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удобной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цифровой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платформы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взаимодействия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врачей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реабилитологов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пациентов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нарушениями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опорно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двигательного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аппарата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заинтересованных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организаций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Были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освоены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: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-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навыки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web-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прило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же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помощи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библиотеки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React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сборщиком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Vite;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-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основы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создания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модульных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тестов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написанного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кода,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использованием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среды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Vitest.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35" y="3171190"/>
            <a:ext cx="5414010" cy="72580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ru-RU" altLang="en-US" sz="3600" b="1" dirty="0">
                <a:latin typeface="Segoe UI" panose="020B0502040204020203" charset="0"/>
                <a:cs typeface="Segoe UI" panose="020B0502040204020203" charset="0"/>
              </a:rPr>
              <a:t>Спасибо за внимание!</a:t>
            </a:r>
            <a:endParaRPr lang="ru-RU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0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b="1">
                <a:latin typeface="Segoe UI" panose="020B0502040204020203" charset="0"/>
                <a:cs typeface="Segoe UI" panose="020B0502040204020203" charset="0"/>
                <a:hlinkClick r:id="rId1" action="ppaction://hlinkfile"/>
              </a:rPr>
              <a:t>SOCBOOK</a:t>
            </a:r>
            <a:endParaRPr lang="en-US" altLang="ru-RU" b="1">
              <a:latin typeface="Segoe UI" panose="020B0502040204020203" charset="0"/>
              <a:cs typeface="Segoe UI" panose="020B0502040204020203" charset="0"/>
              <a:hlinkClick r:id="rId1" action="ppaction://hlinkfile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21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  <a:sym typeface="+mn-ea"/>
              </a:rPr>
              <a:t>Пример кода</a:t>
            </a:r>
            <a:endParaRPr lang="en-US" altLang="ru-RU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22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13765"/>
            <a:ext cx="4718050" cy="53467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730" y="1353185"/>
            <a:ext cx="6953250" cy="460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006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765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Боковое меню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23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759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765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Новая запись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24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338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130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Чужой профиль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25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509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765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Заявки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26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551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765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Чат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27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1634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130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Вход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28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 descr="Снимок экрана 2025-05-08 12281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786765"/>
            <a:ext cx="10234800" cy="57570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06400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Регистрация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4" name="Таблица 3"/>
          <p:cNvGraphicFramePr/>
          <p:nvPr>
            <p:custDataLst>
              <p:tags r:id="rId3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29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4684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Аналог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Текстовое поле 3"/>
          <p:cNvSpPr txBox="1"/>
          <p:nvPr/>
        </p:nvSpPr>
        <p:spPr>
          <a:xfrm>
            <a:off x="1056005" y="1266825"/>
            <a:ext cx="100590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14605"/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Аналогом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разрабатываемого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пользовательского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интерфейса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является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сайт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Sermo.</a:t>
            </a:r>
            <a:br>
              <a:rPr lang="en-US" altLang="ru-RU" sz="2800">
                <a:latin typeface="Segoe UI" panose="020B0502040204020203" charset="0"/>
                <a:cs typeface="Segoe UI" panose="020B0502040204020203" charset="0"/>
              </a:rPr>
            </a:b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	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pPr indent="14605"/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сожалению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доступ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платформе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ограничен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 Д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оступен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только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сертифицированных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медицинских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специалистов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поэтому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проанализировать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аналог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точки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зрения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дизайна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удалось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. П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редоставляется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возможность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оценить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аналог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только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текстовому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описанию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реализованного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функционала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" name="Изображение 1" descr="logo_ser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80" y="5118735"/>
            <a:ext cx="4346575" cy="147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Ручное тестирование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5" name="Таблица 4"/>
          <p:cNvGraphicFramePr/>
          <p:nvPr>
            <p:custDataLst>
              <p:tags r:id="rId1"/>
            </p:custDataLst>
          </p:nvPr>
        </p:nvGraphicFramePr>
        <p:xfrm>
          <a:off x="2038985" y="1296035"/>
          <a:ext cx="8113395" cy="4808855"/>
        </p:xfrm>
        <a:graphic>
          <a:graphicData uri="http://schemas.openxmlformats.org/drawingml/2006/table">
            <a:tbl>
              <a:tblPr/>
              <a:tblGrid>
                <a:gridCol w="4169410"/>
                <a:gridCol w="2154555"/>
                <a:gridCol w="1789430"/>
              </a:tblGrid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ID тест-кейса/Приоритет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TU01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87070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Идея: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Кросс-браузерное и кросс-платформенное тестирование интерфейса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Входные параметры: —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История редактирования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Создан 27.04.2025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Новый тест кейс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Предусловие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Установлены браузеры: Google Chrome, Mozilla Firefox, Yandex Browser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2900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Выполняемая часть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Список команд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Ожидаемый результат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Результат теста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71767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1) Открытие сайта в Google Chrome на Windows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2) Открытие сайта в Google Chrome на Ubuntu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3) Открытие сайта в Mozilla Firefox на Windows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4) Открытие сайта в Mozillf Firefox на Ubuntu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5) Открытие сайта в Yandex Browser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Интерфейс отображается корректно в разных браузерах на разных платформах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Pass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/>
          <p:nvPr>
            <p:custDataLst>
              <p:tags r:id="rId2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30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Ручное тестирование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5" name="Таблица 4"/>
          <p:cNvGraphicFramePr/>
          <p:nvPr>
            <p:custDataLst>
              <p:tags r:id="rId1"/>
            </p:custDataLst>
          </p:nvPr>
        </p:nvGraphicFramePr>
        <p:xfrm>
          <a:off x="2038985" y="1296035"/>
          <a:ext cx="8113395" cy="4808855"/>
        </p:xfrm>
        <a:graphic>
          <a:graphicData uri="http://schemas.openxmlformats.org/drawingml/2006/table">
            <a:tbl>
              <a:tblPr/>
              <a:tblGrid>
                <a:gridCol w="4169410"/>
                <a:gridCol w="2154555"/>
                <a:gridCol w="1789430"/>
              </a:tblGrid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ID тест-кейса/Приоритет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TU02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87070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Идея: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Проверка переходов между страницами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Входные параметры: —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История редактирования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Создан 27.04.2025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Новый тест кейс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Предусловие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Открытая главная страница сайта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2900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Выполнимая часть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Список команд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Ожидаемый результат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Результат теста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71767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1) Нажать на копку «Меню»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2) Выбрать пункт «Мой профиль»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3) Нажать кнопку «Фотографии»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4) Выбрать пункт «Новая запись»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5) Нажать на логотип сайта на шапке сайте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Были совершены переходы на верные страницы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Pass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31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Ручное тестирование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5" name="Таблица 4"/>
          <p:cNvGraphicFramePr/>
          <p:nvPr>
            <p:custDataLst>
              <p:tags r:id="rId1"/>
            </p:custDataLst>
          </p:nvPr>
        </p:nvGraphicFramePr>
        <p:xfrm>
          <a:off x="2038985" y="1296035"/>
          <a:ext cx="8113395" cy="4808855"/>
        </p:xfrm>
        <a:graphic>
          <a:graphicData uri="http://schemas.openxmlformats.org/drawingml/2006/table">
            <a:tbl>
              <a:tblPr/>
              <a:tblGrid>
                <a:gridCol w="4169410"/>
                <a:gridCol w="2154555"/>
                <a:gridCol w="1789430"/>
              </a:tblGrid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ID тест-кейса/Приоритет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TU03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87070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Идея: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Проверка устовйчивости к XSS-уязвимости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Входные параметры: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&lt;script&gt;alert(1)&lt;/script&gt;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История редактирования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Создан 27.04.2025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Новый тест кейс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Предусловие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Открытая главная страница сайта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2900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Выполнимая часть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Список команд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Ожидаемый результат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Результат теста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717675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1) Нажать на копку «Меню»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2) Выбрать пункт «Мессенджер»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3) Нажать на имя любого пользователя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4) Установить курсор в поле ввода текста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5) Ввести тестовые данные и нажать кнопку «Отправить»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Уязвимость не обнаружена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Pass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32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Ручное тестирование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5" name="Таблица 4"/>
          <p:cNvGraphicFramePr/>
          <p:nvPr>
            <p:custDataLst>
              <p:tags r:id="rId1"/>
            </p:custDataLst>
          </p:nvPr>
        </p:nvGraphicFramePr>
        <p:xfrm>
          <a:off x="2038985" y="1296035"/>
          <a:ext cx="8113395" cy="4808855"/>
        </p:xfrm>
        <a:graphic>
          <a:graphicData uri="http://schemas.openxmlformats.org/drawingml/2006/table">
            <a:tbl>
              <a:tblPr/>
              <a:tblGrid>
                <a:gridCol w="4169410"/>
                <a:gridCol w="2154555"/>
                <a:gridCol w="1789430"/>
              </a:tblGrid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ID тест-кейса/Приоритет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TU04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4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87070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Идея: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Проверка корректной работы модальных окон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Входные параметры: —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История редактирования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Создан 27.04.2025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Новый тест кейс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Предусловие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Открыта главная страница сайта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2900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Выполнимая часть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Список команд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Ожидаемый результат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Результат теста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71767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1) Нажать на копку «Меню»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2) Выбрать пункт «Друзья»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3) Нажать на имя любого пользователя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4) Нажать на кнопку «Читать подробнее» на любой публикации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5) Нажать на копку «Закрыть модальное окно» вверху открытого модального окна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Модальное окно успешно закрыто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Pass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33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latin typeface="Segoe UI" panose="020B0502040204020203" charset="0"/>
                <a:cs typeface="Segoe UI" panose="020B0502040204020203" charset="0"/>
              </a:rPr>
              <a:t>Ручное тестирование</a:t>
            </a:r>
            <a:endParaRPr lang="ru-RU" altLang="en-US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5" name="Таблица 4"/>
          <p:cNvGraphicFramePr/>
          <p:nvPr>
            <p:custDataLst>
              <p:tags r:id="rId1"/>
            </p:custDataLst>
          </p:nvPr>
        </p:nvGraphicFramePr>
        <p:xfrm>
          <a:off x="2038985" y="1296035"/>
          <a:ext cx="8113395" cy="4808855"/>
        </p:xfrm>
        <a:graphic>
          <a:graphicData uri="http://schemas.openxmlformats.org/drawingml/2006/table">
            <a:tbl>
              <a:tblPr/>
              <a:tblGrid>
                <a:gridCol w="4169410"/>
                <a:gridCol w="2154555"/>
                <a:gridCol w="1789430"/>
              </a:tblGrid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ID тест-кейса/Приоритет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TU05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87070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Идея: </a:t>
                      </a: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Проверка обработки ошибок при вводе данных при регистрации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Входные параметры: 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История редактирования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Создан 27.04.2025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gridSpan="2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Новый тест кейс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Предусловие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 gridSpan="3"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Открыта главная страница сайта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2900"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 b="1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Выполнимая часть</a:t>
                      </a:r>
                      <a:endParaRPr sz="1400" b="1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 hMerge="1"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34353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Список команд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Ожидаемый результат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Результат теста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1717675"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1) Нажать на кнопку «Зарегистрироваться»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2) Ввод в поле для ввода электронной почты email из тестовых данны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3) Ввод в поле для ввода пароля password из тестовых данных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Корректная обработка неверных данных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jus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400">
                          <a:solidFill>
                            <a:srgbClr val="000000"/>
                          </a:solidFill>
                          <a:latin typeface="Times New Roman" panose="02020603050405020304"/>
                          <a:ea typeface="Calibri" panose="020F0502020204030204"/>
                        </a:rPr>
                        <a:t>Pass</a:t>
                      </a:r>
                      <a:endParaRPr sz="1400">
                        <a:solidFill>
                          <a:srgbClr val="000000"/>
                        </a:solidFill>
                        <a:latin typeface="Times New Roman" panose="02020603050405020304"/>
                        <a:ea typeface="Calibri" panose="020F0502020204030204"/>
                      </a:endParaRPr>
                    </a:p>
                  </a:txBody>
                  <a:tcPr marL="0" marR="0" marT="0" marB="0" anchor="t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Таблица 2"/>
          <p:cNvGraphicFramePr/>
          <p:nvPr>
            <p:custDataLst>
              <p:tags r:id="rId2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34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Блок-схемы</a:t>
            </a:r>
            <a:endParaRPr lang="ru-RU" altLang="en-US"/>
          </a:p>
        </p:txBody>
      </p:sp>
      <p:pic>
        <p:nvPicPr>
          <p:cNvPr id="17" name="Изображение 17" descr="Перемещение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4575" y="1762760"/>
            <a:ext cx="876935" cy="4351655"/>
          </a:xfrm>
          <a:prstGeom prst="rect">
            <a:avLst/>
          </a:prstGeom>
        </p:spPr>
      </p:pic>
      <p:pic>
        <p:nvPicPr>
          <p:cNvPr id="18" name="Изображение 18" descr="Удаление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84780" y="1762760"/>
            <a:ext cx="1097915" cy="4351655"/>
          </a:xfrm>
          <a:prstGeom prst="rect">
            <a:avLst/>
          </a:prstGeom>
        </p:spPr>
      </p:pic>
      <p:pic>
        <p:nvPicPr>
          <p:cNvPr id="19" name="Изображение 19" descr="Выбор кнопо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65" y="1769110"/>
            <a:ext cx="2767330" cy="4382770"/>
          </a:xfrm>
          <a:prstGeom prst="rect">
            <a:avLst/>
          </a:prstGeom>
        </p:spPr>
      </p:pic>
      <p:pic>
        <p:nvPicPr>
          <p:cNvPr id="20" name="Изображение 20" descr="Мессендже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1769110"/>
            <a:ext cx="877570" cy="4333240"/>
          </a:xfrm>
          <a:prstGeom prst="rect">
            <a:avLst/>
          </a:prstGeom>
        </p:spPr>
      </p:pic>
      <p:pic>
        <p:nvPicPr>
          <p:cNvPr id="23" name="Изображение 23" descr="Слайде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1769110"/>
            <a:ext cx="1920240" cy="4428490"/>
          </a:xfrm>
          <a:prstGeom prst="rect">
            <a:avLst/>
          </a:prstGeom>
        </p:spPr>
      </p:pic>
      <p:graphicFrame>
        <p:nvGraphicFramePr>
          <p:cNvPr id="3" name="Таблица 2"/>
          <p:cNvGraphicFramePr/>
          <p:nvPr>
            <p:custDataLst>
              <p:tags r:id="rId6"/>
            </p:custDataLst>
          </p:nvPr>
        </p:nvGraphicFramePr>
        <p:xfrm>
          <a:off x="-20320" y="6502400"/>
          <a:ext cx="11813540" cy="38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60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35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Создание дизайна и разработка макета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4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макета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производилась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по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техническому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заданию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от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заказчика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котором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были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описаны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функциональные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требования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к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реализуемому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интерфейсу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.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создания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макета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сайт</a:t>
            </a:r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был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использован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онлайн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сервис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Figma.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6" name="Изображение 5" descr="Figma-Logo"/>
          <p:cNvPicPr>
            <a:picLocks noChangeAspect="1"/>
          </p:cNvPicPr>
          <p:nvPr/>
        </p:nvPicPr>
        <p:blipFill>
          <a:blip r:embed="rId2"/>
          <a:srcRect t="21955" b="18559"/>
          <a:stretch>
            <a:fillRect/>
          </a:stretch>
        </p:blipFill>
        <p:spPr>
          <a:xfrm>
            <a:off x="3277235" y="3924935"/>
            <a:ext cx="5218430" cy="174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107315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Компоненты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4" name="Изображение 3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723265"/>
            <a:ext cx="4113530" cy="592899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Изображение 5" descr="Профиль (авторизованный) фотографии">
            <a:hlinkClick r:id="rId1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80" y="723265"/>
            <a:ext cx="3836035" cy="579437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Текстовое поле 6"/>
          <p:cNvSpPr txBox="1"/>
          <p:nvPr/>
        </p:nvSpPr>
        <p:spPr>
          <a:xfrm>
            <a:off x="6901180" y="2012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Мой профиль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8" name="Таблица 7"/>
          <p:cNvGraphicFramePr/>
          <p:nvPr>
            <p:custDataLst>
              <p:tags r:id="rId4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5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1073150" y="1314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Новая публикация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901180" y="2012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Друзья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" name="Изображение 1" descr="Друзья (друзья)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80" y="824865"/>
            <a:ext cx="3823335" cy="577596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Изображение 4" descr="Профиль (авторизованный) новая запись">
            <a:hlinkClick r:id="rId1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" y="824865"/>
            <a:ext cx="5126355" cy="5775960"/>
          </a:xfrm>
          <a:prstGeom prst="rect">
            <a:avLst/>
          </a:prstGeom>
          <a:ln w="3175">
            <a:solidFill>
              <a:srgbClr val="00B0F0"/>
            </a:solidFill>
          </a:ln>
        </p:spPr>
      </p:pic>
      <p:graphicFrame>
        <p:nvGraphicFramePr>
          <p:cNvPr id="8" name="Таблица 7"/>
          <p:cNvGraphicFramePr/>
          <p:nvPr>
            <p:custDataLst>
              <p:tags r:id="rId4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6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Текстовое поле 2"/>
          <p:cNvSpPr txBox="1"/>
          <p:nvPr/>
        </p:nvSpPr>
        <p:spPr>
          <a:xfrm>
            <a:off x="1146810" y="354584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Чат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018020" y="280098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latin typeface="Segoe UI" panose="020B0502040204020203" charset="0"/>
                <a:cs typeface="Segoe UI" panose="020B0502040204020203" charset="0"/>
              </a:rPr>
              <a:t>Авторизация</a:t>
            </a:r>
            <a:endParaRPr lang="ru-RU" altLang="en-US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4" name="Изображение 3" descr="Чат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3010" cy="354584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Изображение 5" descr="Авторизация">
            <a:hlinkClick r:id="rId1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95" y="3322955"/>
            <a:ext cx="6283960" cy="3535045"/>
          </a:xfrm>
          <a:prstGeom prst="rect">
            <a:avLst/>
          </a:prstGeom>
          <a:ln>
            <a:solidFill>
              <a:srgbClr val="00B0F0"/>
            </a:solidFill>
          </a:ln>
        </p:spPr>
      </p:pic>
      <p:graphicFrame>
        <p:nvGraphicFramePr>
          <p:cNvPr id="9" name="Таблица 8"/>
          <p:cNvGraphicFramePr/>
          <p:nvPr>
            <p:custDataLst>
              <p:tags r:id="rId4"/>
            </p:custDataLst>
          </p:nvPr>
        </p:nvGraphicFramePr>
        <p:xfrm>
          <a:off x="-1016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7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</a:rPr>
              <a:t>Средства разработки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8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использовалась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интегрированная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среда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Microsoft Visual Studio Code.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В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ней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доступно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множество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расширений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удобства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разработки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,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отладки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тестирования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.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4" name="Изображение 3" descr="vs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815" y="3226435"/>
            <a:ext cx="3049270" cy="3049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Текстовое поле 4"/>
          <p:cNvSpPr txBox="1"/>
          <p:nvPr/>
        </p:nvSpPr>
        <p:spPr>
          <a:xfrm>
            <a:off x="132080" y="101600"/>
            <a:ext cx="9648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>
                <a:latin typeface="Segoe UI" panose="020B0502040204020203" charset="0"/>
                <a:cs typeface="Segoe UI" panose="020B0502040204020203" charset="0"/>
                <a:sym typeface="+mn-ea"/>
              </a:rPr>
              <a:t>Средства разработки</a:t>
            </a:r>
            <a:endParaRPr lang="ru-RU" altLang="en-US" sz="4000">
              <a:latin typeface="Segoe UI" panose="020B0502040204020203" charset="0"/>
              <a:cs typeface="Segoe UI" panose="020B0502040204020203" charset="0"/>
            </a:endParaRPr>
          </a:p>
        </p:txBody>
      </p:sp>
      <p:graphicFrame>
        <p:nvGraphicFramePr>
          <p:cNvPr id="3" name="Таблица 2"/>
          <p:cNvGraphicFramePr/>
          <p:nvPr>
            <p:custDataLst>
              <p:tags r:id="rId1"/>
            </p:custDataLst>
          </p:nvPr>
        </p:nvGraphicFramePr>
        <p:xfrm>
          <a:off x="-20320" y="6507480"/>
          <a:ext cx="1181354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890"/>
                <a:gridCol w="96456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9</a:t>
                      </a:r>
                      <a:endParaRPr lang="ru-RU" altLang="en-US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ru-RU" altLang="en-US" b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Segoe UI" panose="020B0502040204020203" charset="0"/>
                          <a:cs typeface="Segoe UI" panose="020B0502040204020203" charset="0"/>
                        </a:rPr>
                        <a:t>Михайлов Роман</a:t>
                      </a:r>
                      <a:endParaRPr lang="ru-RU" altLang="en-US" b="0">
                        <a:solidFill>
                          <a:schemeClr val="bg2">
                            <a:lumMod val="50000"/>
                          </a:schemeClr>
                        </a:solidFill>
                        <a:latin typeface="Segoe UI" panose="020B0502040204020203" charset="0"/>
                        <a:cs typeface="Segoe UI" panose="020B0502040204020203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Текстовое поле 1"/>
          <p:cNvSpPr txBox="1"/>
          <p:nvPr/>
        </p:nvSpPr>
        <p:spPr>
          <a:xfrm>
            <a:off x="1016635" y="1273175"/>
            <a:ext cx="1074610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Для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реализации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созданного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утверждённого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макета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был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использован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следующий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стек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 </a:t>
            </a:r>
            <a:r>
              <a:rPr lang="en-US" altLang="en-US" sz="2800">
                <a:latin typeface="Segoe UI" panose="020B0502040204020203" charset="0"/>
                <a:cs typeface="Segoe UI" panose="020B0502040204020203" charset="0"/>
              </a:rPr>
              <a:t>технологий</a:t>
            </a:r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: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 HTML, CSS, JavaScript;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  <a:p>
            <a:r>
              <a:rPr lang="en-US" altLang="ru-RU" sz="2800">
                <a:latin typeface="Segoe UI" panose="020B0502040204020203" charset="0"/>
                <a:cs typeface="Segoe UI" panose="020B0502040204020203" charset="0"/>
              </a:rPr>
              <a:t>- React.js, React-Bootstrap;</a:t>
            </a:r>
            <a:endParaRPr lang="en-US" altLang="ru-RU" sz="280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6" name="Изображение 5" descr="htm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4414520"/>
            <a:ext cx="1850390" cy="1850390"/>
          </a:xfrm>
          <a:prstGeom prst="rect">
            <a:avLst/>
          </a:prstGeom>
        </p:spPr>
      </p:pic>
      <p:pic>
        <p:nvPicPr>
          <p:cNvPr id="7" name="Изображение 6" descr="c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4424680"/>
            <a:ext cx="1337945" cy="1889760"/>
          </a:xfrm>
          <a:prstGeom prst="rect">
            <a:avLst/>
          </a:prstGeom>
        </p:spPr>
      </p:pic>
      <p:pic>
        <p:nvPicPr>
          <p:cNvPr id="8" name="Изображение 7" descr="javascrip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80" y="4569460"/>
            <a:ext cx="1993900" cy="1993900"/>
          </a:xfrm>
          <a:prstGeom prst="rect">
            <a:avLst/>
          </a:prstGeom>
        </p:spPr>
      </p:pic>
      <p:pic>
        <p:nvPicPr>
          <p:cNvPr id="9" name="Изображение 8" descr="reac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5" y="4730750"/>
            <a:ext cx="1739900" cy="1550035"/>
          </a:xfrm>
          <a:prstGeom prst="rect">
            <a:avLst/>
          </a:prstGeom>
        </p:spPr>
      </p:pic>
      <p:pic>
        <p:nvPicPr>
          <p:cNvPr id="10" name="Изображение 9" descr="react-bootstra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960" y="4730750"/>
            <a:ext cx="1626870" cy="162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tags/tag1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0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1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2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3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4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5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6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7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8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19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0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1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2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3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4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5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6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7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8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29.xml><?xml version="1.0" encoding="utf-8"?>
<p:tagLst xmlns:p="http://schemas.openxmlformats.org/presentationml/2006/main">
  <p:tag name="TABLE_ENDDRAG_ORIGIN_RECT" val="638*378"/>
  <p:tag name="TABLE_ENDDRAG_RECT" val="66*131*638*378"/>
</p:tagLst>
</file>

<file path=ppt/tags/tag3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0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1.xml><?xml version="1.0" encoding="utf-8"?>
<p:tagLst xmlns:p="http://schemas.openxmlformats.org/presentationml/2006/main">
  <p:tag name="TABLE_ENDDRAG_ORIGIN_RECT" val="638*378"/>
  <p:tag name="TABLE_ENDDRAG_RECT" val="66*131*638*378"/>
</p:tagLst>
</file>

<file path=ppt/tags/tag32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3.xml><?xml version="1.0" encoding="utf-8"?>
<p:tagLst xmlns:p="http://schemas.openxmlformats.org/presentationml/2006/main">
  <p:tag name="TABLE_ENDDRAG_ORIGIN_RECT" val="638*378"/>
  <p:tag name="TABLE_ENDDRAG_RECT" val="66*131*638*378"/>
</p:tagLst>
</file>

<file path=ppt/tags/tag34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5.xml><?xml version="1.0" encoding="utf-8"?>
<p:tagLst xmlns:p="http://schemas.openxmlformats.org/presentationml/2006/main">
  <p:tag name="TABLE_ENDDRAG_ORIGIN_RECT" val="638*378"/>
  <p:tag name="TABLE_ENDDRAG_RECT" val="66*131*638*378"/>
</p:tagLst>
</file>

<file path=ppt/tags/tag36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7.xml><?xml version="1.0" encoding="utf-8"?>
<p:tagLst xmlns:p="http://schemas.openxmlformats.org/presentationml/2006/main">
  <p:tag name="TABLE_ENDDRAG_ORIGIN_RECT" val="638*378"/>
  <p:tag name="TABLE_ENDDRAG_RECT" val="66*131*638*378"/>
</p:tagLst>
</file>

<file path=ppt/tags/tag38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39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4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5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6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7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8.xml><?xml version="1.0" encoding="utf-8"?>
<p:tagLst xmlns:p="http://schemas.openxmlformats.org/presentationml/2006/main">
  <p:tag name="TABLE_ENDDRAG_ORIGIN_RECT" val="930*30"/>
  <p:tag name="TABLE_ENDDRAG_RECT" val="0*510*930*30"/>
</p:tagLst>
</file>

<file path=ppt/tags/tag9.xml><?xml version="1.0" encoding="utf-8"?>
<p:tagLst xmlns:p="http://schemas.openxmlformats.org/presentationml/2006/main">
  <p:tag name="TABLE_ENDDRAG_ORIGIN_RECT" val="930*30"/>
  <p:tag name="TABLE_ENDDRAG_RECT" val="0*510*930*3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8565</Words>
  <Application>WPS Presentation</Application>
  <PresentationFormat>Widescreen</PresentationFormat>
  <Paragraphs>583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Arial</vt:lpstr>
      <vt:lpstr>SimSun</vt:lpstr>
      <vt:lpstr>Wingdings</vt:lpstr>
      <vt:lpstr>Segoe UI</vt:lpstr>
      <vt:lpstr>Microsoft YaHei</vt:lpstr>
      <vt:lpstr>Arial Unicode MS</vt:lpstr>
      <vt:lpstr>Calibri Light</vt:lpstr>
      <vt:lpstr>Calibri</vt:lpstr>
      <vt:lpstr>Times New Roman</vt:lpstr>
      <vt:lpstr>Calibri</vt:lpstr>
      <vt:lpstr>Office Theme</vt:lpstr>
      <vt:lpstr>РАЗРАБОТКА КЛИЕНТСКОЙ ЧАСТИ ВЕБСАЙТА НА REACT.JS  ДЛЯ КОМПАНИИ "АКТИВ"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Результат модульного тестирования</vt:lpstr>
      <vt:lpstr>PowerPoint 演示文稿</vt:lpstr>
      <vt:lpstr>Спасибо за внимание!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Ручное тестирование</vt:lpstr>
      <vt:lpstr>Ручное тестирование</vt:lpstr>
      <vt:lpstr>Ручное тестирование</vt:lpstr>
      <vt:lpstr>Ручное тестирование</vt:lpstr>
      <vt:lpstr>Ручное тестирование</vt:lpstr>
      <vt:lpstr>Блок-схемы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Роман</cp:lastModifiedBy>
  <cp:revision>169</cp:revision>
  <dcterms:created xsi:type="dcterms:W3CDTF">2022-12-04T11:57:00Z</dcterms:created>
  <dcterms:modified xsi:type="dcterms:W3CDTF">2025-05-11T12:03:25Z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EA7621801D1E4B72A07D47478DDE9011_12</vt:lpwstr>
  </property>
  <property fmtid="{D5CDD505-2E9C-101B-9397-08002B2CF9AE}" pid="3" name="KSOProductBuildVer">
    <vt:lpwstr>1049-12.2.0.20796</vt:lpwstr>
  </property>
</Properties>
</file>